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nboroumu@gmail.com" initials="t" lastIdx="1" clrIdx="0">
    <p:extLst>
      <p:ext uri="{19B8F6BF-5375-455C-9EA6-DF929625EA0E}">
        <p15:presenceInfo xmlns:p15="http://schemas.microsoft.com/office/powerpoint/2012/main" userId="906ccd86b2affc8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00"/>
    <a:srgbClr val="8D17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65" autoAdjust="0"/>
    <p:restoredTop sz="94660"/>
  </p:normalViewPr>
  <p:slideViewPr>
    <p:cSldViewPr snapToGrid="0">
      <p:cViewPr>
        <p:scale>
          <a:sx n="100" d="100"/>
          <a:sy n="100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4350" y="1795930"/>
            <a:ext cx="5829300" cy="107577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514350" y="5710352"/>
            <a:ext cx="5829300" cy="107577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514350" y="1979705"/>
            <a:ext cx="5829300" cy="36576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5426085" y="5476031"/>
            <a:ext cx="685800" cy="12192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1502" y="1909631"/>
            <a:ext cx="5694998" cy="4047744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48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789" y="5852160"/>
            <a:ext cx="4438841" cy="1426464"/>
          </a:xfrm>
        </p:spPr>
        <p:txBody>
          <a:bodyPr>
            <a:normAutofit/>
          </a:bodyPr>
          <a:lstStyle>
            <a:lvl1pPr marL="0" indent="0" algn="l">
              <a:buNone/>
              <a:defRPr sz="135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350"/>
            </a:lvl4pPr>
            <a:lvl5pPr marL="1371600" indent="0" algn="ctr">
              <a:buNone/>
              <a:defRPr sz="1350"/>
            </a:lvl5pPr>
            <a:lvl6pPr marL="1714500" indent="0" algn="ctr">
              <a:buNone/>
              <a:defRPr sz="1350"/>
            </a:lvl6pPr>
            <a:lvl7pPr marL="2057400" indent="0" algn="ctr">
              <a:buNone/>
              <a:defRPr sz="1350"/>
            </a:lvl7pPr>
            <a:lvl8pPr marL="2400300" indent="0" algn="ctr">
              <a:buNone/>
              <a:defRPr sz="1350"/>
            </a:lvl8pPr>
            <a:lvl9pPr marL="2743200" indent="0" algn="ctr">
              <a:buNone/>
              <a:defRPr sz="135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AC70-D375-48C7-9776-8902F92525A2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4" y="8363714"/>
            <a:ext cx="3559302" cy="486833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33210" y="5636260"/>
            <a:ext cx="671551" cy="853440"/>
          </a:xfrm>
        </p:spPr>
        <p:txBody>
          <a:bodyPr/>
          <a:lstStyle>
            <a:lvl1pPr>
              <a:defRPr sz="2100" b="1"/>
            </a:lvl1pPr>
          </a:lstStyle>
          <a:p>
            <a:fld id="{55D0E939-166C-4747-BDA3-1763273BB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01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AC70-D375-48C7-9776-8902F92525A2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939-166C-4747-BDA3-1763273BB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86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11200"/>
            <a:ext cx="1435894" cy="75184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0076" y="711200"/>
            <a:ext cx="4221956" cy="7518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AC70-D375-48C7-9776-8902F92525A2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939-166C-4747-BDA3-1763273BB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09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AC70-D375-48C7-9776-8902F92525A2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939-166C-4747-BDA3-1763273BB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226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57319"/>
            <a:ext cx="6858000" cy="258668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009" y="1633728"/>
            <a:ext cx="5220653" cy="469392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248" y="6693408"/>
            <a:ext cx="5092065" cy="1422400"/>
          </a:xfrm>
        </p:spPr>
        <p:txBody>
          <a:bodyPr anchor="t">
            <a:normAutofit/>
          </a:bodyPr>
          <a:lstStyle>
            <a:lvl1pPr marL="0" indent="0">
              <a:buNone/>
              <a:defRPr sz="1350" b="0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33938" y="8363714"/>
            <a:ext cx="1487424" cy="486833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390AC70-D375-48C7-9776-8902F92525A2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27074" y="8363713"/>
            <a:ext cx="3559302" cy="486833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475397" y="3240831"/>
            <a:ext cx="685800" cy="12192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088" y="3344809"/>
            <a:ext cx="668418" cy="960443"/>
          </a:xfrm>
        </p:spPr>
        <p:txBody>
          <a:bodyPr/>
          <a:lstStyle>
            <a:lvl1pPr>
              <a:defRPr sz="2100"/>
            </a:lvl1pPr>
          </a:lstStyle>
          <a:p>
            <a:fld id="{55D0E939-166C-4747-BDA3-1763273BB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71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926080"/>
            <a:ext cx="2743200" cy="53035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4164" y="2926080"/>
            <a:ext cx="2743200" cy="53035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AC70-D375-48C7-9776-8902F92525A2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939-166C-4747-BDA3-1763273BB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0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2731008"/>
            <a:ext cx="2743200" cy="853440"/>
          </a:xfrm>
        </p:spPr>
        <p:txBody>
          <a:bodyPr anchor="ctr">
            <a:normAutofit/>
          </a:bodyPr>
          <a:lstStyle>
            <a:lvl1pPr marL="0" indent="0">
              <a:buNone/>
              <a:defRPr sz="1500" b="1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3657600"/>
            <a:ext cx="2743200" cy="43891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15595" y="2731008"/>
            <a:ext cx="2743200" cy="853440"/>
          </a:xfrm>
        </p:spPr>
        <p:txBody>
          <a:bodyPr anchor="ctr">
            <a:normAutofit/>
          </a:bodyPr>
          <a:lstStyle>
            <a:lvl1pPr marL="0" indent="0">
              <a:buNone/>
              <a:defRPr sz="1500" b="1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15595" y="3657600"/>
            <a:ext cx="2743200" cy="43891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AC70-D375-48C7-9776-8902F92525A2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939-166C-4747-BDA3-1763273BB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527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390AC70-D375-48C7-9776-8902F92525A2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939-166C-4747-BDA3-1763273BB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93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AC70-D375-48C7-9776-8902F92525A2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939-166C-4747-BDA3-1763273BB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17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70854" y="2"/>
            <a:ext cx="2187146" cy="9143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9173" y="914400"/>
            <a:ext cx="1800225" cy="2316480"/>
          </a:xfrm>
        </p:spPr>
        <p:txBody>
          <a:bodyPr anchor="b">
            <a:normAutofit/>
          </a:bodyPr>
          <a:lstStyle>
            <a:lvl1pPr>
              <a:defRPr sz="21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914400"/>
            <a:ext cx="3775329" cy="6693408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9173" y="3230880"/>
            <a:ext cx="1800225" cy="43891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13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391998" y="8340344"/>
            <a:ext cx="294894" cy="524256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AC70-D375-48C7-9776-8902F92525A2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939-166C-4747-BDA3-1763273BB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87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670854" y="2"/>
            <a:ext cx="2187146" cy="9143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9173" y="914400"/>
            <a:ext cx="1800225" cy="2316480"/>
          </a:xfrm>
        </p:spPr>
        <p:txBody>
          <a:bodyPr anchor="b">
            <a:normAutofit/>
          </a:bodyPr>
          <a:lstStyle>
            <a:lvl1pPr>
              <a:defRPr sz="21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4670854" cy="9144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9173" y="3230880"/>
            <a:ext cx="1800225" cy="43891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13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391998" y="8340344"/>
            <a:ext cx="294894" cy="524256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AC70-D375-48C7-9776-8902F92525A2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939-166C-4747-BDA3-1763273BB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855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6391998" y="8340344"/>
            <a:ext cx="294894" cy="524256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646176"/>
            <a:ext cx="5829300" cy="2145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2828544"/>
            <a:ext cx="5829300" cy="5401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4276" y="8363714"/>
            <a:ext cx="184137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390AC70-D375-48C7-9776-8902F92525A2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8363714"/>
            <a:ext cx="355930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62510" y="8363714"/>
            <a:ext cx="3600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 b="1" spc="-53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55D0E939-166C-4747-BDA3-1763273BB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00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15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23DFF3-ACD2-4BDA-919F-46F02B6BB7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474" y="1734274"/>
            <a:ext cx="5694998" cy="1661993"/>
          </a:xfrm>
        </p:spPr>
        <p:txBody>
          <a:bodyPr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dirty="0"/>
              <a:t>そろそろ考えてみませんか</a:t>
            </a:r>
            <a:br>
              <a:rPr kumimoji="1" lang="en-US" altLang="ja-JP" sz="3600" dirty="0"/>
            </a:br>
            <a:r>
              <a:rPr lang="ja-JP" altLang="en-US" sz="2400" dirty="0"/>
              <a:t>  </a:t>
            </a:r>
            <a:r>
              <a:rPr kumimoji="1" lang="ja-JP" altLang="en-US" sz="2400" dirty="0"/>
              <a:t>従業員と役員の</a:t>
            </a:r>
            <a:br>
              <a:rPr kumimoji="1" lang="en-US" altLang="ja-JP" sz="2000" dirty="0"/>
            </a:br>
            <a:r>
              <a:rPr kumimoji="1" lang="ja-JP" altLang="en-US" dirty="0"/>
              <a:t>退職金セミナー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569209D-8C00-4F90-BF47-E76A119D67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8082" y="3439342"/>
            <a:ext cx="5168219" cy="65462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50000"/>
              </a:lnSpc>
            </a:pPr>
            <a:r>
              <a:rPr kumimoji="1" lang="ja-JP" altLang="en-US" sz="1700" b="1" dirty="0"/>
              <a:t>日　時：令和３年２月２日（火）　</a:t>
            </a:r>
            <a:r>
              <a:rPr kumimoji="1" lang="en-US" altLang="ja-JP" sz="1700" b="1" dirty="0"/>
              <a:t>10:00</a:t>
            </a:r>
            <a:r>
              <a:rPr kumimoji="1" lang="ja-JP" altLang="en-US" sz="1700" b="1" dirty="0"/>
              <a:t>～</a:t>
            </a:r>
            <a:r>
              <a:rPr kumimoji="1" lang="en-US" altLang="ja-JP" sz="1700" b="1" dirty="0"/>
              <a:t>11:30</a:t>
            </a:r>
          </a:p>
          <a:p>
            <a:pPr>
              <a:lnSpc>
                <a:spcPct val="50000"/>
              </a:lnSpc>
            </a:pPr>
            <a:r>
              <a:rPr kumimoji="1" lang="ja-JP" altLang="en-US" sz="1700" b="1" dirty="0"/>
              <a:t>場　所：ＷＥＢ会議形式</a:t>
            </a:r>
          </a:p>
          <a:p>
            <a:pPr>
              <a:lnSpc>
                <a:spcPct val="50000"/>
              </a:lnSpc>
            </a:pPr>
            <a:r>
              <a:rPr kumimoji="1" lang="ja-JP" altLang="en-US" sz="1700" b="1" dirty="0"/>
              <a:t>定　員：５名様限定（先着順とさせていただきます）</a:t>
            </a:r>
          </a:p>
          <a:p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08C5CE-B0C5-4CE4-B8E1-33FDA8599C8F}"/>
              </a:ext>
            </a:extLst>
          </p:cNvPr>
          <p:cNvSpPr txBox="1"/>
          <p:nvPr/>
        </p:nvSpPr>
        <p:spPr>
          <a:xfrm>
            <a:off x="303455" y="6245248"/>
            <a:ext cx="482164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石川県よろず支援拠点　</a:t>
            </a:r>
            <a:br>
              <a:rPr kumimoji="1" lang="ja-JP" altLang="en-US" sz="1400" dirty="0"/>
            </a:br>
            <a:r>
              <a:rPr kumimoji="1" lang="en-US" altLang="ja-JP" sz="1400" dirty="0"/>
              <a:t>(</a:t>
            </a:r>
            <a:r>
              <a:rPr kumimoji="1" lang="ja-JP" altLang="en-US" sz="1400" dirty="0"/>
              <a:t>公財</a:t>
            </a:r>
            <a:r>
              <a:rPr kumimoji="1" lang="en-US" altLang="ja-JP" sz="1400" dirty="0"/>
              <a:t>)</a:t>
            </a:r>
            <a:r>
              <a:rPr kumimoji="1" lang="ja-JP" altLang="en-US" sz="1400" dirty="0"/>
              <a:t>石川県産業創出支援機構</a:t>
            </a:r>
            <a:br>
              <a:rPr kumimoji="1" lang="ja-JP" altLang="en-US" sz="1400" dirty="0"/>
            </a:br>
            <a:r>
              <a:rPr kumimoji="1" lang="ja-JP" altLang="en-US" sz="1400" dirty="0"/>
              <a:t>住所：石川県金沢市鞍月</a:t>
            </a:r>
            <a:r>
              <a:rPr kumimoji="1" lang="en-US" altLang="ja-JP" sz="1400" dirty="0"/>
              <a:t>2-20</a:t>
            </a:r>
            <a:r>
              <a:rPr kumimoji="1" lang="ja-JP" altLang="en-US" sz="1400" dirty="0"/>
              <a:t>　</a:t>
            </a:r>
            <a:br>
              <a:rPr kumimoji="1" lang="ja-JP" altLang="en-US" sz="1400" dirty="0"/>
            </a:br>
            <a:r>
              <a:rPr kumimoji="1" lang="ja-JP" altLang="en-US" sz="1400" dirty="0"/>
              <a:t>　　　　  石川県地場産業振興センター新館１階</a:t>
            </a:r>
            <a:br>
              <a:rPr kumimoji="1" lang="ja-JP" altLang="en-US" sz="1400" dirty="0"/>
            </a:br>
            <a:r>
              <a:rPr kumimoji="1" lang="en-US" altLang="ja-JP" sz="1400" dirty="0"/>
              <a:t>TEL</a:t>
            </a:r>
            <a:r>
              <a:rPr kumimoji="1" lang="ja-JP" altLang="en-US" sz="1400" dirty="0"/>
              <a:t>：</a:t>
            </a:r>
            <a:r>
              <a:rPr kumimoji="1" lang="en-US" altLang="ja-JP" sz="1400" dirty="0"/>
              <a:t>076-267-6711</a:t>
            </a:r>
            <a:r>
              <a:rPr kumimoji="1" lang="ja-JP" altLang="en-US" sz="1400" dirty="0"/>
              <a:t>　 </a:t>
            </a:r>
            <a:r>
              <a:rPr kumimoji="1" lang="en-US" altLang="ja-JP" sz="1400" dirty="0"/>
              <a:t>FAX</a:t>
            </a:r>
            <a:r>
              <a:rPr kumimoji="1" lang="ja-JP" altLang="en-US" sz="1400" dirty="0"/>
              <a:t>：</a:t>
            </a:r>
            <a:r>
              <a:rPr kumimoji="1" lang="en-US" altLang="ja-JP" sz="1400" dirty="0"/>
              <a:t>076-267-3622</a:t>
            </a:r>
            <a:br>
              <a:rPr kumimoji="1" lang="en-US" altLang="ja-JP" sz="1400" dirty="0"/>
            </a:br>
            <a:r>
              <a:rPr kumimoji="1" lang="ja-JP" altLang="en-US" sz="1400" dirty="0"/>
              <a:t>　　　　　　　　　　　　 メール：</a:t>
            </a:r>
            <a:r>
              <a:rPr kumimoji="1" lang="en-US" altLang="ja-JP" sz="1400" dirty="0"/>
              <a:t>yorozu@isico.or.jp</a:t>
            </a:r>
            <a:r>
              <a:rPr kumimoji="1" lang="ja-JP" altLang="en-US" sz="1400" dirty="0"/>
              <a:t>　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3A06A7A-0647-4010-9340-490E56952D32}"/>
              </a:ext>
            </a:extLst>
          </p:cNvPr>
          <p:cNvSpPr txBox="1"/>
          <p:nvPr/>
        </p:nvSpPr>
        <p:spPr>
          <a:xfrm>
            <a:off x="595142" y="4053580"/>
            <a:ext cx="2895841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</a:pPr>
            <a:r>
              <a:rPr lang="ja-JP" altLang="ja-JP" sz="1400" b="1" kern="100" dirty="0">
                <a:effectLst/>
                <a:latin typeface="+mn-ea"/>
                <a:cs typeface="Times New Roman" panose="02020603050405020304" pitchFamily="18" charset="0"/>
              </a:rPr>
              <a:t>講師</a:t>
            </a:r>
            <a:r>
              <a:rPr lang="en-US" altLang="ja-JP" sz="1400" b="1" kern="100" dirty="0">
                <a:latin typeface="+mn-ea"/>
                <a:cs typeface="Times New Roman" panose="02020603050405020304" pitchFamily="18" charset="0"/>
              </a:rPr>
              <a:t>   </a:t>
            </a:r>
            <a:r>
              <a:rPr lang="ja-JP" altLang="ja-JP" sz="1400" b="1" kern="0" dirty="0">
                <a:effectLst/>
                <a:latin typeface="+mn-ea"/>
                <a:cs typeface="Times New Roman" panose="02020603050405020304" pitchFamily="18" charset="0"/>
              </a:rPr>
              <a:t>丹保敏隆</a:t>
            </a:r>
            <a:endParaRPr lang="ja-JP" altLang="ja-JP" sz="1400" b="1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ja-JP" altLang="ja-JP" sz="1400" b="1" kern="100" spc="-150" dirty="0">
                <a:effectLst/>
                <a:latin typeface="+mn-ea"/>
                <a:cs typeface="Times New Roman" panose="02020603050405020304" pitchFamily="18" charset="0"/>
              </a:rPr>
              <a:t>石川県よろず支援拠点</a:t>
            </a:r>
            <a:endParaRPr lang="en-US" altLang="ja-JP" sz="1400" b="1" kern="100" spc="-15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ja-JP" altLang="en-US" sz="1400" b="1" kern="100" spc="-150" dirty="0">
                <a:effectLst/>
                <a:latin typeface="+mn-ea"/>
                <a:cs typeface="Times New Roman" panose="02020603050405020304" pitchFamily="18" charset="0"/>
              </a:rPr>
              <a:t>　　　</a:t>
            </a:r>
            <a:r>
              <a:rPr lang="ja-JP" altLang="ja-JP" sz="1400" b="1" kern="100" spc="-150" dirty="0">
                <a:effectLst/>
                <a:latin typeface="+mn-ea"/>
                <a:cs typeface="Times New Roman" panose="02020603050405020304" pitchFamily="18" charset="0"/>
              </a:rPr>
              <a:t>コーディネーター</a:t>
            </a:r>
          </a:p>
          <a:p>
            <a:pPr algn="just">
              <a:lnSpc>
                <a:spcPts val="1500"/>
              </a:lnSpc>
              <a:spcBef>
                <a:spcPts val="600"/>
              </a:spcBef>
            </a:pPr>
            <a:r>
              <a:rPr lang="ja-JP" altLang="ja-JP" sz="1400" b="1" kern="100" dirty="0">
                <a:effectLst/>
                <a:latin typeface="+mn-ea"/>
                <a:cs typeface="Times New Roman" panose="02020603050405020304" pitchFamily="18" charset="0"/>
              </a:rPr>
              <a:t>【相談分類】</a:t>
            </a:r>
            <a:endParaRPr lang="en-US" altLang="ja-JP" sz="1400" b="1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Bef>
                <a:spcPts val="600"/>
              </a:spcBef>
            </a:pPr>
            <a:r>
              <a:rPr lang="ja-JP" altLang="ja-JP" sz="1400" b="1" kern="100" dirty="0">
                <a:effectLst/>
                <a:latin typeface="+mn-ea"/>
                <a:cs typeface="ＭＳ 明朝" panose="02020609040205080304" pitchFamily="17" charset="-128"/>
              </a:rPr>
              <a:t>労務管理、給与計算、福利厚生、</a:t>
            </a:r>
            <a:endParaRPr lang="en-US" altLang="ja-JP" sz="1400" b="1" kern="100" dirty="0">
              <a:effectLst/>
              <a:latin typeface="+mn-ea"/>
              <a:cs typeface="ＭＳ 明朝" panose="02020609040205080304" pitchFamily="17" charset="-128"/>
            </a:endParaRPr>
          </a:p>
          <a:p>
            <a:pPr algn="just">
              <a:lnSpc>
                <a:spcPts val="1500"/>
              </a:lnSpc>
              <a:spcBef>
                <a:spcPts val="600"/>
              </a:spcBef>
            </a:pPr>
            <a:r>
              <a:rPr lang="ja-JP" altLang="ja-JP" sz="1400" b="1" kern="100" dirty="0">
                <a:effectLst/>
                <a:latin typeface="+mn-ea"/>
                <a:cs typeface="ＭＳ 明朝" panose="02020609040205080304" pitchFamily="17" charset="-128"/>
              </a:rPr>
              <a:t>就業規則、労使協定、募集採用、</a:t>
            </a:r>
            <a:endParaRPr lang="en-US" altLang="ja-JP" sz="1400" b="1" kern="100" dirty="0">
              <a:effectLst/>
              <a:latin typeface="+mn-ea"/>
              <a:cs typeface="ＭＳ 明朝" panose="02020609040205080304" pitchFamily="17" charset="-128"/>
            </a:endParaRPr>
          </a:p>
          <a:p>
            <a:pPr algn="just">
              <a:lnSpc>
                <a:spcPts val="1500"/>
              </a:lnSpc>
              <a:spcBef>
                <a:spcPts val="600"/>
              </a:spcBef>
            </a:pPr>
            <a:r>
              <a:rPr lang="ja-JP" altLang="ja-JP" sz="1400" b="1" kern="100" dirty="0">
                <a:effectLst/>
                <a:latin typeface="+mn-ea"/>
                <a:cs typeface="ＭＳ 明朝" panose="02020609040205080304" pitchFamily="17" charset="-128"/>
              </a:rPr>
              <a:t>人事評価、賃金制度、雇用管理、</a:t>
            </a:r>
            <a:endParaRPr lang="en-US" altLang="ja-JP" sz="1400" b="1" kern="100" dirty="0">
              <a:effectLst/>
              <a:latin typeface="+mn-ea"/>
              <a:cs typeface="ＭＳ 明朝" panose="02020609040205080304" pitchFamily="17" charset="-128"/>
            </a:endParaRPr>
          </a:p>
          <a:p>
            <a:pPr algn="just">
              <a:lnSpc>
                <a:spcPts val="1500"/>
              </a:lnSpc>
              <a:spcBef>
                <a:spcPts val="600"/>
              </a:spcBef>
            </a:pPr>
            <a:r>
              <a:rPr lang="ja-JP" altLang="ja-JP" sz="1400" b="1" kern="100" dirty="0">
                <a:effectLst/>
                <a:latin typeface="+mn-ea"/>
                <a:cs typeface="ＭＳ 明朝" panose="02020609040205080304" pitchFamily="17" charset="-128"/>
              </a:rPr>
              <a:t>人材育成</a:t>
            </a:r>
            <a:r>
              <a:rPr lang="ja-JP" altLang="en-US" sz="1400" b="1" kern="100" dirty="0">
                <a:effectLst/>
                <a:latin typeface="+mn-ea"/>
                <a:cs typeface="ＭＳ 明朝" panose="02020609040205080304" pitchFamily="17" charset="-128"/>
              </a:rPr>
              <a:t>、</a:t>
            </a:r>
            <a:r>
              <a:rPr lang="ja-JP" altLang="ja-JP" sz="1400" b="1" kern="100" dirty="0">
                <a:latin typeface="+mn-ea"/>
              </a:rPr>
              <a:t>助成金、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AF1C5ECC-1167-4708-8D2D-CD2270BA7B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012585"/>
              </p:ext>
            </p:extLst>
          </p:nvPr>
        </p:nvGraphicFramePr>
        <p:xfrm>
          <a:off x="245445" y="7735267"/>
          <a:ext cx="6367110" cy="1154673"/>
        </p:xfrm>
        <a:graphic>
          <a:graphicData uri="http://schemas.openxmlformats.org/drawingml/2006/table">
            <a:tbl>
              <a:tblPr firstRow="1" firstCol="1" bandRow="1"/>
              <a:tblGrid>
                <a:gridCol w="893235">
                  <a:extLst>
                    <a:ext uri="{9D8B030D-6E8A-4147-A177-3AD203B41FA5}">
                      <a16:colId xmlns:a16="http://schemas.microsoft.com/office/drawing/2014/main" val="3226670004"/>
                    </a:ext>
                  </a:extLst>
                </a:gridCol>
                <a:gridCol w="2216947">
                  <a:extLst>
                    <a:ext uri="{9D8B030D-6E8A-4147-A177-3AD203B41FA5}">
                      <a16:colId xmlns:a16="http://schemas.microsoft.com/office/drawing/2014/main" val="1766272055"/>
                    </a:ext>
                  </a:extLst>
                </a:gridCol>
                <a:gridCol w="905909">
                  <a:extLst>
                    <a:ext uri="{9D8B030D-6E8A-4147-A177-3AD203B41FA5}">
                      <a16:colId xmlns:a16="http://schemas.microsoft.com/office/drawing/2014/main" val="1042934740"/>
                    </a:ext>
                  </a:extLst>
                </a:gridCol>
                <a:gridCol w="2351019">
                  <a:extLst>
                    <a:ext uri="{9D8B030D-6E8A-4147-A177-3AD203B41FA5}">
                      <a16:colId xmlns:a16="http://schemas.microsoft.com/office/drawing/2014/main" val="1890844932"/>
                    </a:ext>
                  </a:extLst>
                </a:gridCol>
              </a:tblGrid>
              <a:tr h="384891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ja-JP" sz="1600" b="1" kern="0" spc="-3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住</a:t>
                      </a:r>
                      <a:r>
                        <a:rPr lang="en-US" altLang="ja-JP" sz="1600" b="1" kern="0" spc="-3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ja-JP" sz="1600" b="1" kern="0" spc="-3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所</a:t>
                      </a:r>
                      <a:endParaRPr lang="ja-JP" sz="1600" b="1" kern="100" spc="-3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n-US" sz="1000" b="1" kern="100" dirty="0">
                          <a:solidFill>
                            <a:srgbClr val="002060"/>
                          </a:solidFill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b="1" kern="100" dirty="0">
                        <a:solidFill>
                          <a:srgbClr val="00206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113186"/>
                  </a:ext>
                </a:extLst>
              </a:tr>
              <a:tr h="384891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685800" rtl="0" eaLnBrk="1" latinLnBrk="0" hangingPunct="1"/>
                      <a:r>
                        <a:rPr kumimoji="1" lang="ja-JP" altLang="en-US" sz="1600" b="1" kern="0" spc="-3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事業所名</a:t>
                      </a: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n-US" sz="1000" b="1" kern="100" dirty="0">
                          <a:solidFill>
                            <a:srgbClr val="002060"/>
                          </a:solidFill>
                          <a:effectLst/>
                          <a:latin typeface="ＭＳ Ｐゴシック" panose="020B0600070205080204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b="1" kern="100" dirty="0">
                        <a:solidFill>
                          <a:srgbClr val="00206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600" b="1" kern="0" spc="-3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ＴＥＬ</a:t>
                      </a: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n-US" sz="1000" b="1" kern="100" dirty="0">
                          <a:solidFill>
                            <a:srgbClr val="002060"/>
                          </a:solidFill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b="1" kern="100" dirty="0">
                        <a:solidFill>
                          <a:srgbClr val="00206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236364"/>
                  </a:ext>
                </a:extLst>
              </a:tr>
              <a:tr h="384891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685800" rtl="0" eaLnBrk="1" latinLnBrk="0" hangingPunct="1"/>
                      <a:r>
                        <a:rPr kumimoji="1" lang="ja-JP" altLang="en-US" sz="1600" b="1" kern="0" spc="-3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氏   名</a:t>
                      </a: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n-US" sz="1000" b="1" kern="100" dirty="0">
                          <a:solidFill>
                            <a:srgbClr val="002060"/>
                          </a:solidFill>
                          <a:effectLst/>
                          <a:latin typeface="ＭＳ Ｐゴシック" panose="020B0600070205080204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b="1" kern="100" dirty="0">
                        <a:solidFill>
                          <a:srgbClr val="00206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600" b="1" kern="0" spc="-3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メール</a:t>
                      </a: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n-US" sz="1000" b="1" kern="100" dirty="0">
                          <a:solidFill>
                            <a:srgbClr val="002060"/>
                          </a:solidFill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b="1" kern="100" dirty="0">
                        <a:solidFill>
                          <a:srgbClr val="00206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350515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C5A62C-4C77-4BA8-ABB6-29980DED0DB7}"/>
              </a:ext>
            </a:extLst>
          </p:cNvPr>
          <p:cNvSpPr txBox="1"/>
          <p:nvPr/>
        </p:nvSpPr>
        <p:spPr>
          <a:xfrm>
            <a:off x="147822" y="7435209"/>
            <a:ext cx="2566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下記の項目をご連絡ください</a:t>
            </a:r>
            <a:endParaRPr kumimoji="1" lang="ja-JP" alt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6500C6-D43E-4F69-9EEA-E62AC2F971A3}"/>
              </a:ext>
            </a:extLst>
          </p:cNvPr>
          <p:cNvSpPr txBox="1"/>
          <p:nvPr/>
        </p:nvSpPr>
        <p:spPr>
          <a:xfrm>
            <a:off x="245445" y="449269"/>
            <a:ext cx="63671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退職金制度は時代とともに見直しが必要です。問題社員への退職金支払や基本給連動の高額退職金など、企業経営において退職金の見直しは後回しになりがちです。役員の退職慰労金も併せて退職金制度を検討してみませんか。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D552BAF2-2BB6-45F5-BDE8-F7675BC0406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728" y="6720840"/>
            <a:ext cx="1042127" cy="957335"/>
          </a:xfrm>
          <a:prstGeom prst="rect">
            <a:avLst/>
          </a:prstGeom>
          <a:pattFill prst="pct10">
            <a:fgClr>
              <a:srgbClr val="00B0F0"/>
            </a:fgClr>
            <a:bgClr>
              <a:srgbClr val="A5A5A5">
                <a:lumMod val="60000"/>
                <a:lumOff val="40000"/>
              </a:srgbClr>
            </a:bgClr>
          </a:pattFill>
          <a:ln>
            <a:noFill/>
          </a:ln>
        </p:spPr>
      </p:pic>
      <p:sp>
        <p:nvSpPr>
          <p:cNvPr id="10" name="円/楕円 9">
            <a:extLst>
              <a:ext uri="{FF2B5EF4-FFF2-40B4-BE49-F238E27FC236}">
                <a16:creationId xmlns:a16="http://schemas.microsoft.com/office/drawing/2014/main" id="{5ECBFB78-5F13-4D90-B05B-9D1C0C27785E}"/>
              </a:ext>
            </a:extLst>
          </p:cNvPr>
          <p:cNvSpPr/>
          <p:nvPr/>
        </p:nvSpPr>
        <p:spPr>
          <a:xfrm rot="20804327">
            <a:off x="2950174" y="5915344"/>
            <a:ext cx="2421446" cy="891464"/>
          </a:xfrm>
          <a:prstGeom prst="ellipse">
            <a:avLst/>
          </a:prstGeom>
          <a:noFill/>
          <a:ln w="25400" cap="flat" cmpd="sng" algn="ctr">
            <a:solidFill>
              <a:srgbClr val="7A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1" u="none" strike="noStrike" kern="1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少人数で</a:t>
            </a:r>
            <a:endParaRPr lang="en-US" altLang="ja-JP" sz="1400" kern="100" dirty="0">
              <a:solidFill>
                <a:schemeClr val="accent1">
                  <a:lumMod val="50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1" u="none" strike="noStrike" kern="1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気軽に参加できる</a:t>
            </a:r>
            <a:endParaRPr lang="en-US" altLang="ja-JP" sz="1400" kern="100" dirty="0">
              <a:solidFill>
                <a:schemeClr val="accent1">
                  <a:lumMod val="50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1" u="none" strike="noStrike" kern="1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ミニセミナーです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" name="フローチャート: せん孔テープ 10">
            <a:extLst>
              <a:ext uri="{FF2B5EF4-FFF2-40B4-BE49-F238E27FC236}">
                <a16:creationId xmlns:a16="http://schemas.microsoft.com/office/drawing/2014/main" id="{50E08F6F-BC0A-4267-A923-97B5FF817749}"/>
              </a:ext>
            </a:extLst>
          </p:cNvPr>
          <p:cNvSpPr/>
          <p:nvPr/>
        </p:nvSpPr>
        <p:spPr>
          <a:xfrm>
            <a:off x="5014123" y="2624336"/>
            <a:ext cx="1140349" cy="631707"/>
          </a:xfrm>
          <a:prstGeom prst="flowChartPunchedTape">
            <a:avLst/>
          </a:prstGeom>
          <a:solidFill>
            <a:srgbClr val="8D1703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rgbClr val="DEEAF6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受講料無料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1B8676C0-58DF-482D-A192-16895F1EE93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207115"/>
            <a:ext cx="1181084" cy="151358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7639E4E-9833-4008-8371-691B782554B7}"/>
              </a:ext>
            </a:extLst>
          </p:cNvPr>
          <p:cNvSpPr txBox="1"/>
          <p:nvPr/>
        </p:nvSpPr>
        <p:spPr>
          <a:xfrm>
            <a:off x="4591449" y="4031273"/>
            <a:ext cx="162736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　 退職金規程</a:t>
            </a:r>
            <a:endParaRPr kumimoji="1" lang="en-US" altLang="ja-JP" dirty="0"/>
          </a:p>
          <a:p>
            <a:r>
              <a:rPr kumimoji="1" lang="ja-JP" altLang="en-US" dirty="0"/>
              <a:t>　 最終基本給</a:t>
            </a:r>
            <a:endParaRPr kumimoji="1" lang="en-US" altLang="ja-JP" dirty="0"/>
          </a:p>
          <a:p>
            <a:r>
              <a:rPr kumimoji="1" lang="ja-JP" altLang="en-US" dirty="0"/>
              <a:t>　 役員慰労金</a:t>
            </a:r>
            <a:endParaRPr kumimoji="1" lang="en-US" altLang="ja-JP" dirty="0"/>
          </a:p>
          <a:p>
            <a:r>
              <a:rPr kumimoji="1" lang="ja-JP" altLang="en-US" dirty="0"/>
              <a:t>　 退職金共済</a:t>
            </a:r>
            <a:endParaRPr kumimoji="1" lang="en-US" altLang="ja-JP" dirty="0"/>
          </a:p>
          <a:p>
            <a:r>
              <a:rPr kumimoji="1" lang="ja-JP" altLang="en-US" dirty="0"/>
              <a:t>　 小規模共済</a:t>
            </a:r>
            <a:endParaRPr kumimoji="1" lang="en-US" altLang="ja-JP" dirty="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C163EDA2-BC64-4129-9331-1C452A54BB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5617" y="4076671"/>
            <a:ext cx="444818" cy="357975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CB376792-F7C8-47BA-8F0A-BDE5639C77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5617" y="4352138"/>
            <a:ext cx="445047" cy="35969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D6001A33-07FC-49BE-8FD1-5CEBF06190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5388" y="4621254"/>
            <a:ext cx="445047" cy="359695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ACDC301F-2299-420F-B593-FF61873D95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2377" y="4887842"/>
            <a:ext cx="445047" cy="35969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F46D44CA-CC9A-4648-AC73-EDC739157D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2377" y="5154430"/>
            <a:ext cx="445047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114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版活字">
  <a:themeElements>
    <a:clrScheme name="木版活字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版活字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版活字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木版活字</Template>
  <TotalTime>308</TotalTime>
  <Words>270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HG明朝B</vt:lpstr>
      <vt:lpstr>ＭＳ Ｐゴシック</vt:lpstr>
      <vt:lpstr>ＭＳ ゴシック</vt:lpstr>
      <vt:lpstr>ＭＳ 明朝</vt:lpstr>
      <vt:lpstr>UD デジタル 教科書体 N-B</vt:lpstr>
      <vt:lpstr>Century</vt:lpstr>
      <vt:lpstr>Rockwell</vt:lpstr>
      <vt:lpstr>Rockwell Condensed</vt:lpstr>
      <vt:lpstr>Wingdings</vt:lpstr>
      <vt:lpstr>木版活字</vt:lpstr>
      <vt:lpstr>そろそろ考えてみませんか   従業員と役員の 退職金セミナー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yorozu6</dc:creator>
  <cp:lastModifiedBy>tanboroumu@gmail.com</cp:lastModifiedBy>
  <cp:revision>17</cp:revision>
  <cp:lastPrinted>2021-01-17T10:24:35Z</cp:lastPrinted>
  <dcterms:created xsi:type="dcterms:W3CDTF">2021-01-12T08:19:10Z</dcterms:created>
  <dcterms:modified xsi:type="dcterms:W3CDTF">2021-01-17T10:24:55Z</dcterms:modified>
</cp:coreProperties>
</file>